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  <p:sldId id="259" r:id="rId3"/>
    <p:sldId id="258" r:id="rId4"/>
    <p:sldId id="261" r:id="rId5"/>
    <p:sldId id="262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3011" autoAdjust="0"/>
  </p:normalViewPr>
  <p:slideViewPr>
    <p:cSldViewPr>
      <p:cViewPr varScale="1">
        <p:scale>
          <a:sx n="68" d="100"/>
          <a:sy n="68" d="100"/>
        </p:scale>
        <p:origin x="-1446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233F0-A3ED-466B-96E5-7E0D11989855}" type="datetimeFigureOut">
              <a:rPr lang="en-CA" smtClean="0"/>
              <a:pPr/>
              <a:t>28/05/2017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D8ABC-2486-4A6C-A39D-471E56B8B0DC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233F0-A3ED-466B-96E5-7E0D11989855}" type="datetimeFigureOut">
              <a:rPr lang="en-CA" smtClean="0"/>
              <a:pPr/>
              <a:t>28/05/2017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D8ABC-2486-4A6C-A39D-471E56B8B0DC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233F0-A3ED-466B-96E5-7E0D11989855}" type="datetimeFigureOut">
              <a:rPr lang="en-CA" smtClean="0"/>
              <a:pPr/>
              <a:t>28/05/2017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D8ABC-2486-4A6C-A39D-471E56B8B0DC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233F0-A3ED-466B-96E5-7E0D11989855}" type="datetimeFigureOut">
              <a:rPr lang="en-CA" smtClean="0"/>
              <a:pPr/>
              <a:t>28/05/2017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D8ABC-2486-4A6C-A39D-471E56B8B0DC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233F0-A3ED-466B-96E5-7E0D11989855}" type="datetimeFigureOut">
              <a:rPr lang="en-CA" smtClean="0"/>
              <a:pPr/>
              <a:t>28/05/2017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D8ABC-2486-4A6C-A39D-471E56B8B0DC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233F0-A3ED-466B-96E5-7E0D11989855}" type="datetimeFigureOut">
              <a:rPr lang="en-CA" smtClean="0"/>
              <a:pPr/>
              <a:t>28/05/2017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D8ABC-2486-4A6C-A39D-471E56B8B0DC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233F0-A3ED-466B-96E5-7E0D11989855}" type="datetimeFigureOut">
              <a:rPr lang="en-CA" smtClean="0"/>
              <a:pPr/>
              <a:t>28/05/2017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D8ABC-2486-4A6C-A39D-471E56B8B0DC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233F0-A3ED-466B-96E5-7E0D11989855}" type="datetimeFigureOut">
              <a:rPr lang="en-CA" smtClean="0"/>
              <a:pPr/>
              <a:t>28/05/2017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D8ABC-2486-4A6C-A39D-471E56B8B0DC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233F0-A3ED-466B-96E5-7E0D11989855}" type="datetimeFigureOut">
              <a:rPr lang="en-CA" smtClean="0"/>
              <a:pPr/>
              <a:t>28/05/2017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D8ABC-2486-4A6C-A39D-471E56B8B0DC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233F0-A3ED-466B-96E5-7E0D11989855}" type="datetimeFigureOut">
              <a:rPr lang="en-CA" smtClean="0"/>
              <a:pPr/>
              <a:t>28/05/2017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D8ABC-2486-4A6C-A39D-471E56B8B0DC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233F0-A3ED-466B-96E5-7E0D11989855}" type="datetimeFigureOut">
              <a:rPr lang="en-CA" smtClean="0"/>
              <a:pPr/>
              <a:t>28/05/2017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D8ABC-2486-4A6C-A39D-471E56B8B0DC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B233F0-A3ED-466B-96E5-7E0D11989855}" type="datetimeFigureOut">
              <a:rPr lang="en-CA" smtClean="0"/>
              <a:pPr/>
              <a:t>28/05/2017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5D8ABC-2486-4A6C-A39D-471E56B8B0DC}" type="slidenum">
              <a:rPr lang="en-CA" smtClean="0"/>
              <a:pPr/>
              <a:t>‹#›</a:t>
            </a:fld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642910" y="500042"/>
          <a:ext cx="8064897" cy="5712816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2688299"/>
                <a:gridCol w="2688299"/>
                <a:gridCol w="2688299"/>
              </a:tblGrid>
              <a:tr h="591819">
                <a:tc>
                  <a:txBody>
                    <a:bodyPr/>
                    <a:lstStyle/>
                    <a:p>
                      <a:r>
                        <a:rPr lang="en-CA" dirty="0" smtClean="0"/>
                        <a:t>The Heart</a:t>
                      </a:r>
                      <a:r>
                        <a:rPr lang="en-CA" baseline="0" dirty="0" smtClean="0"/>
                        <a:t> of the </a:t>
                      </a:r>
                      <a:r>
                        <a:rPr lang="en-CA" dirty="0" smtClean="0"/>
                        <a:t>Orphan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The Heart of the Son/Daughter</a:t>
                      </a:r>
                      <a:endParaRPr lang="en-CA" dirty="0"/>
                    </a:p>
                  </a:txBody>
                  <a:tcPr/>
                </a:tc>
              </a:tr>
              <a:tr h="591819"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CA" dirty="0" smtClean="0"/>
                    </a:p>
                  </a:txBody>
                  <a:tcPr/>
                </a:tc>
              </a:tr>
              <a:tr h="845456"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CA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CA" dirty="0" smtClean="0"/>
                    </a:p>
                  </a:txBody>
                  <a:tcPr/>
                </a:tc>
              </a:tr>
              <a:tr h="845456"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CA" b="1" dirty="0"/>
                    </a:p>
                  </a:txBody>
                  <a:tcPr/>
                </a:tc>
              </a:tr>
              <a:tr h="591819"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</a:tr>
              <a:tr h="845456"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CA" dirty="0" smtClean="0"/>
                    </a:p>
                  </a:txBody>
                  <a:tcPr/>
                </a:tc>
              </a:tr>
              <a:tr h="1352730"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3428992" y="1214422"/>
            <a:ext cx="24288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b="1" dirty="0" smtClean="0"/>
              <a:t>Concept of God</a:t>
            </a:r>
            <a:endParaRPr lang="en-CA" b="1" dirty="0"/>
          </a:p>
        </p:txBody>
      </p:sp>
      <p:sp>
        <p:nvSpPr>
          <p:cNvPr id="4" name="TextBox 3"/>
          <p:cNvSpPr txBox="1"/>
          <p:nvPr/>
        </p:nvSpPr>
        <p:spPr>
          <a:xfrm>
            <a:off x="642910" y="1142984"/>
            <a:ext cx="27146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/>
              <a:t>Sees God as boss, master, cop, judge</a:t>
            </a:r>
            <a:endParaRPr lang="en-CA" dirty="0"/>
          </a:p>
        </p:txBody>
      </p:sp>
      <p:sp>
        <p:nvSpPr>
          <p:cNvPr id="5" name="TextBox 4"/>
          <p:cNvSpPr txBox="1"/>
          <p:nvPr/>
        </p:nvSpPr>
        <p:spPr>
          <a:xfrm>
            <a:off x="6000760" y="1142984"/>
            <a:ext cx="27146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/>
              <a:t>Sees God as a loving &amp; caring Father</a:t>
            </a:r>
            <a:endParaRPr lang="en-CA" dirty="0"/>
          </a:p>
        </p:txBody>
      </p:sp>
      <p:sp>
        <p:nvSpPr>
          <p:cNvPr id="6" name="TextBox 5"/>
          <p:cNvSpPr txBox="1"/>
          <p:nvPr/>
        </p:nvSpPr>
        <p:spPr>
          <a:xfrm>
            <a:off x="3357554" y="1928802"/>
            <a:ext cx="25717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b="1" dirty="0" smtClean="0"/>
              <a:t>Personal Dependency</a:t>
            </a:r>
            <a:endParaRPr lang="en-CA" b="1" dirty="0"/>
          </a:p>
        </p:txBody>
      </p:sp>
      <p:sp>
        <p:nvSpPr>
          <p:cNvPr id="7" name="TextBox 6"/>
          <p:cNvSpPr txBox="1"/>
          <p:nvPr/>
        </p:nvSpPr>
        <p:spPr>
          <a:xfrm>
            <a:off x="6012160" y="1700808"/>
            <a:ext cx="271464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/>
              <a:t>Interdependent  Acknowledges need of God</a:t>
            </a:r>
            <a:endParaRPr lang="en-CA" dirty="0"/>
          </a:p>
        </p:txBody>
      </p:sp>
      <p:sp>
        <p:nvSpPr>
          <p:cNvPr id="8" name="TextBox 7"/>
          <p:cNvSpPr txBox="1"/>
          <p:nvPr/>
        </p:nvSpPr>
        <p:spPr>
          <a:xfrm>
            <a:off x="3357554" y="2786058"/>
            <a:ext cx="26432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b="1" dirty="0" smtClean="0"/>
              <a:t>Theological Foundation</a:t>
            </a:r>
            <a:endParaRPr lang="en-CA" b="1" dirty="0"/>
          </a:p>
        </p:txBody>
      </p:sp>
      <p:sp>
        <p:nvSpPr>
          <p:cNvPr id="9" name="TextBox 8"/>
          <p:cNvSpPr txBox="1"/>
          <p:nvPr/>
        </p:nvSpPr>
        <p:spPr>
          <a:xfrm>
            <a:off x="3857620" y="3286124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CA" dirty="0"/>
          </a:p>
        </p:txBody>
      </p:sp>
      <p:sp>
        <p:nvSpPr>
          <p:cNvPr id="10" name="TextBox 9"/>
          <p:cNvSpPr txBox="1"/>
          <p:nvPr/>
        </p:nvSpPr>
        <p:spPr>
          <a:xfrm>
            <a:off x="642910" y="2571744"/>
            <a:ext cx="264320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/>
              <a:t>Lives as slave to the law, judgemental, critical, legalistic, narrow outlook</a:t>
            </a:r>
            <a:endParaRPr lang="en-CA" dirty="0"/>
          </a:p>
        </p:txBody>
      </p:sp>
      <p:sp>
        <p:nvSpPr>
          <p:cNvPr id="11" name="TextBox 10"/>
          <p:cNvSpPr txBox="1"/>
          <p:nvPr/>
        </p:nvSpPr>
        <p:spPr>
          <a:xfrm>
            <a:off x="3643306" y="3286124"/>
            <a:ext cx="22145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CA" dirty="0"/>
          </a:p>
        </p:txBody>
      </p:sp>
      <p:sp>
        <p:nvSpPr>
          <p:cNvPr id="12" name="TextBox 11"/>
          <p:cNvSpPr txBox="1"/>
          <p:nvPr/>
        </p:nvSpPr>
        <p:spPr>
          <a:xfrm>
            <a:off x="6000760" y="2571744"/>
            <a:ext cx="271464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/>
              <a:t>Lives by the law of love. Easily encourages &amp; blesses, Grace based</a:t>
            </a:r>
            <a:endParaRPr lang="en-CA" dirty="0"/>
          </a:p>
        </p:txBody>
      </p:sp>
      <p:sp>
        <p:nvSpPr>
          <p:cNvPr id="13" name="TextBox 12"/>
          <p:cNvSpPr txBox="1"/>
          <p:nvPr/>
        </p:nvSpPr>
        <p:spPr>
          <a:xfrm>
            <a:off x="3643306" y="3143248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CA" dirty="0"/>
          </a:p>
        </p:txBody>
      </p:sp>
      <p:sp>
        <p:nvSpPr>
          <p:cNvPr id="14" name="TextBox 13"/>
          <p:cNvSpPr txBox="1"/>
          <p:nvPr/>
        </p:nvSpPr>
        <p:spPr>
          <a:xfrm>
            <a:off x="4286248" y="4000504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CA" dirty="0"/>
          </a:p>
        </p:txBody>
      </p:sp>
      <p:sp>
        <p:nvSpPr>
          <p:cNvPr id="15" name="TextBox 14"/>
          <p:cNvSpPr txBox="1"/>
          <p:nvPr/>
        </p:nvSpPr>
        <p:spPr>
          <a:xfrm>
            <a:off x="3357554" y="3429000"/>
            <a:ext cx="264320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b="1" dirty="0" smtClean="0"/>
              <a:t>Motive Behind Walk With God</a:t>
            </a:r>
            <a:endParaRPr lang="en-CA" b="1" dirty="0"/>
          </a:p>
        </p:txBody>
      </p:sp>
      <p:sp>
        <p:nvSpPr>
          <p:cNvPr id="16" name="TextBox 15"/>
          <p:cNvSpPr txBox="1"/>
          <p:nvPr/>
        </p:nvSpPr>
        <p:spPr>
          <a:xfrm>
            <a:off x="642910" y="3429001"/>
            <a:ext cx="2643206" cy="642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/>
              <a:t>Performance, duty, tries  to earn God’s favour</a:t>
            </a:r>
            <a:endParaRPr lang="en-CA" dirty="0"/>
          </a:p>
        </p:txBody>
      </p:sp>
      <p:sp>
        <p:nvSpPr>
          <p:cNvPr id="17" name="TextBox 16"/>
          <p:cNvSpPr txBox="1"/>
          <p:nvPr/>
        </p:nvSpPr>
        <p:spPr>
          <a:xfrm>
            <a:off x="6000760" y="3429001"/>
            <a:ext cx="27146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/>
              <a:t>Love, Walking in God’s pleasure and delight</a:t>
            </a:r>
            <a:endParaRPr lang="en-CA" dirty="0"/>
          </a:p>
        </p:txBody>
      </p:sp>
      <p:sp>
        <p:nvSpPr>
          <p:cNvPr id="18" name="TextBox 17"/>
          <p:cNvSpPr txBox="1"/>
          <p:nvPr/>
        </p:nvSpPr>
        <p:spPr>
          <a:xfrm>
            <a:off x="3357554" y="4071942"/>
            <a:ext cx="264320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b="1" dirty="0" smtClean="0"/>
              <a:t>Source of Approval &amp; Affirmation</a:t>
            </a:r>
            <a:endParaRPr lang="en-CA" b="1" dirty="0"/>
          </a:p>
        </p:txBody>
      </p:sp>
      <p:sp>
        <p:nvSpPr>
          <p:cNvPr id="19" name="TextBox 18"/>
          <p:cNvSpPr txBox="1"/>
          <p:nvPr/>
        </p:nvSpPr>
        <p:spPr>
          <a:xfrm>
            <a:off x="642910" y="4000504"/>
            <a:ext cx="27146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/>
              <a:t>Strives for praise, approval and affirmation of man</a:t>
            </a:r>
            <a:endParaRPr lang="en-CA" dirty="0"/>
          </a:p>
        </p:txBody>
      </p:sp>
      <p:sp>
        <p:nvSpPr>
          <p:cNvPr id="20" name="TextBox 19"/>
          <p:cNvSpPr txBox="1"/>
          <p:nvPr/>
        </p:nvSpPr>
        <p:spPr>
          <a:xfrm>
            <a:off x="6000760" y="4000504"/>
            <a:ext cx="271464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/>
              <a:t>Blessed, accepted and affirmed in God’s Love &amp; Grace</a:t>
            </a:r>
            <a:endParaRPr lang="en-CA" dirty="0"/>
          </a:p>
        </p:txBody>
      </p:sp>
      <p:sp>
        <p:nvSpPr>
          <p:cNvPr id="21" name="TextBox 20"/>
          <p:cNvSpPr txBox="1"/>
          <p:nvPr/>
        </p:nvSpPr>
        <p:spPr>
          <a:xfrm>
            <a:off x="3500430" y="5214950"/>
            <a:ext cx="23574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b="1" dirty="0" smtClean="0"/>
              <a:t>Motive for Service</a:t>
            </a:r>
            <a:endParaRPr lang="en-CA" b="1" dirty="0"/>
          </a:p>
        </p:txBody>
      </p:sp>
      <p:sp>
        <p:nvSpPr>
          <p:cNvPr id="22" name="TextBox 21"/>
          <p:cNvSpPr txBox="1"/>
          <p:nvPr/>
        </p:nvSpPr>
        <p:spPr>
          <a:xfrm>
            <a:off x="4429124" y="6000768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CA" dirty="0"/>
          </a:p>
        </p:txBody>
      </p:sp>
      <p:sp>
        <p:nvSpPr>
          <p:cNvPr id="23" name="TextBox 22"/>
          <p:cNvSpPr txBox="1"/>
          <p:nvPr/>
        </p:nvSpPr>
        <p:spPr>
          <a:xfrm>
            <a:off x="642910" y="4857760"/>
            <a:ext cx="271464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/>
              <a:t>Driven by need for recognition and acceptance by God &amp; man. </a:t>
            </a:r>
            <a:endParaRPr lang="en-CA" dirty="0"/>
          </a:p>
        </p:txBody>
      </p:sp>
      <p:sp>
        <p:nvSpPr>
          <p:cNvPr id="24" name="TextBox 23"/>
          <p:cNvSpPr txBox="1"/>
          <p:nvPr/>
        </p:nvSpPr>
        <p:spPr>
          <a:xfrm>
            <a:off x="6000760" y="4857760"/>
            <a:ext cx="271464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/>
              <a:t>Flows out of abiding love &amp; intimate relationship with the loving Father,</a:t>
            </a:r>
            <a:endParaRPr lang="en-CA" dirty="0"/>
          </a:p>
        </p:txBody>
      </p:sp>
      <p:sp>
        <p:nvSpPr>
          <p:cNvPr id="25" name="TextBox 24"/>
          <p:cNvSpPr txBox="1"/>
          <p:nvPr/>
        </p:nvSpPr>
        <p:spPr>
          <a:xfrm>
            <a:off x="642910" y="1857364"/>
            <a:ext cx="264320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/>
              <a:t>Independent/Self-reliant </a:t>
            </a:r>
          </a:p>
          <a:p>
            <a:r>
              <a:rPr lang="en-CA" dirty="0" smtClean="0"/>
              <a:t>Or Co-dependent</a:t>
            </a:r>
            <a:endParaRPr lang="en-CA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  <p:bldP spid="8" grpId="0"/>
      <p:bldP spid="12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3" grpId="0"/>
      <p:bldP spid="24" grpId="0"/>
      <p:bldP spid="2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611559" y="620688"/>
          <a:ext cx="8064897" cy="5361627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2688299"/>
                <a:gridCol w="2688299"/>
                <a:gridCol w="2688299"/>
              </a:tblGrid>
              <a:tr h="693077">
                <a:tc>
                  <a:txBody>
                    <a:bodyPr/>
                    <a:lstStyle/>
                    <a:p>
                      <a:r>
                        <a:rPr lang="en-CA" dirty="0" smtClean="0"/>
                        <a:t>The Heart of the Orphan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The Heart</a:t>
                      </a:r>
                      <a:r>
                        <a:rPr lang="en-CA" baseline="0" dirty="0" smtClean="0"/>
                        <a:t> of the Son/Daughter</a:t>
                      </a:r>
                      <a:endParaRPr lang="en-CA" dirty="0"/>
                    </a:p>
                  </a:txBody>
                  <a:tcPr/>
                </a:tc>
              </a:tr>
              <a:tr h="1186541"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</a:tr>
              <a:tr h="1288734"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</a:tr>
              <a:tr h="1500198"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</a:tr>
              <a:tr h="693077"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642910" y="1285860"/>
            <a:ext cx="264320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/>
              <a:t>“Must” be holy to earn God’s favour. Shame &amp; guilt multiplied when one fails</a:t>
            </a:r>
            <a:endParaRPr lang="en-CA" dirty="0"/>
          </a:p>
        </p:txBody>
      </p:sp>
      <p:sp>
        <p:nvSpPr>
          <p:cNvPr id="4" name="TextBox 3"/>
          <p:cNvSpPr txBox="1"/>
          <p:nvPr/>
        </p:nvSpPr>
        <p:spPr>
          <a:xfrm>
            <a:off x="3286116" y="1643050"/>
            <a:ext cx="27146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b="1" dirty="0" smtClean="0"/>
              <a:t>Motive for Personal Purity</a:t>
            </a:r>
            <a:endParaRPr lang="en-CA" b="1" dirty="0"/>
          </a:p>
        </p:txBody>
      </p:sp>
      <p:sp>
        <p:nvSpPr>
          <p:cNvPr id="5" name="TextBox 4"/>
          <p:cNvSpPr txBox="1"/>
          <p:nvPr/>
        </p:nvSpPr>
        <p:spPr>
          <a:xfrm>
            <a:off x="6000760" y="1285860"/>
            <a:ext cx="271464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/>
              <a:t>Desires to walk in holiness. Wants nothing to hinder intimacy with God</a:t>
            </a:r>
            <a:endParaRPr lang="en-CA" dirty="0"/>
          </a:p>
        </p:txBody>
      </p:sp>
      <p:sp>
        <p:nvSpPr>
          <p:cNvPr id="6" name="TextBox 5"/>
          <p:cNvSpPr txBox="1"/>
          <p:nvPr/>
        </p:nvSpPr>
        <p:spPr>
          <a:xfrm>
            <a:off x="571472" y="2500306"/>
            <a:ext cx="271464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/>
              <a:t>Feels like a slave or servant, a second class citizen, unaccepted/not wanted, not at home. </a:t>
            </a:r>
            <a:endParaRPr lang="en-CA" dirty="0"/>
          </a:p>
        </p:txBody>
      </p:sp>
      <p:sp>
        <p:nvSpPr>
          <p:cNvPr id="7" name="TextBox 6"/>
          <p:cNvSpPr txBox="1"/>
          <p:nvPr/>
        </p:nvSpPr>
        <p:spPr>
          <a:xfrm>
            <a:off x="6000760" y="2500306"/>
            <a:ext cx="271464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/>
              <a:t>Feels like a son/daughter. Loved, affirmed, accepted, and valued by God</a:t>
            </a:r>
            <a:endParaRPr lang="en-CA" dirty="0"/>
          </a:p>
        </p:txBody>
      </p:sp>
      <p:sp>
        <p:nvSpPr>
          <p:cNvPr id="8" name="TextBox 7"/>
          <p:cNvSpPr txBox="1"/>
          <p:nvPr/>
        </p:nvSpPr>
        <p:spPr>
          <a:xfrm>
            <a:off x="3286116" y="2857496"/>
            <a:ext cx="27146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b="1" dirty="0" smtClean="0"/>
              <a:t>Self Image/Personal Identity</a:t>
            </a:r>
            <a:endParaRPr lang="en-CA" b="1" dirty="0"/>
          </a:p>
        </p:txBody>
      </p:sp>
      <p:sp>
        <p:nvSpPr>
          <p:cNvPr id="9" name="TextBox 8"/>
          <p:cNvSpPr txBox="1"/>
          <p:nvPr/>
        </p:nvSpPr>
        <p:spPr>
          <a:xfrm>
            <a:off x="611560" y="3789040"/>
            <a:ext cx="271464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/>
              <a:t>Seeks comfort in  counterfeit affections, addictions, compulsion, escapes, busyness, religious activity</a:t>
            </a:r>
            <a:endParaRPr lang="en-CA" dirty="0"/>
          </a:p>
        </p:txBody>
      </p:sp>
      <p:sp>
        <p:nvSpPr>
          <p:cNvPr id="10" name="TextBox 9"/>
          <p:cNvSpPr txBox="1"/>
          <p:nvPr/>
        </p:nvSpPr>
        <p:spPr>
          <a:xfrm>
            <a:off x="3275856" y="4293096"/>
            <a:ext cx="27146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b="1" dirty="0" smtClean="0"/>
              <a:t>Source of Comfort</a:t>
            </a:r>
            <a:endParaRPr lang="en-CA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6012160" y="3933056"/>
            <a:ext cx="264320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/>
              <a:t>Seeks comfort in God’s love and presence through worship and rest in Him</a:t>
            </a:r>
            <a:endParaRPr lang="en-CA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611559" y="620688"/>
          <a:ext cx="8064897" cy="5715967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2688299"/>
                <a:gridCol w="2688299"/>
                <a:gridCol w="2688299"/>
              </a:tblGrid>
              <a:tr h="693077">
                <a:tc>
                  <a:txBody>
                    <a:bodyPr/>
                    <a:lstStyle/>
                    <a:p>
                      <a:r>
                        <a:rPr lang="en-CA" dirty="0" smtClean="0"/>
                        <a:t>The heart of the Orphan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The Heart of the Son/Daughter</a:t>
                      </a:r>
                      <a:endParaRPr lang="en-CA" dirty="0"/>
                    </a:p>
                  </a:txBody>
                  <a:tcPr/>
                </a:tc>
              </a:tr>
              <a:tr h="1472293"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</a:tr>
              <a:tr h="1428760"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</a:tr>
              <a:tr h="1428760"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</a:tr>
              <a:tr h="693077">
                <a:tc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642910" y="1357298"/>
            <a:ext cx="271464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/>
              <a:t>Competition, rivalry, bullying, manipulation &amp; jealousy towards others’ success. Happy when others fail.</a:t>
            </a:r>
            <a:endParaRPr lang="en-CA" dirty="0"/>
          </a:p>
        </p:txBody>
      </p:sp>
      <p:sp>
        <p:nvSpPr>
          <p:cNvPr id="4" name="TextBox 3"/>
          <p:cNvSpPr txBox="1"/>
          <p:nvPr/>
        </p:nvSpPr>
        <p:spPr>
          <a:xfrm>
            <a:off x="3357554" y="1785926"/>
            <a:ext cx="26432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b="1" dirty="0" smtClean="0"/>
              <a:t>Peer Relationships</a:t>
            </a:r>
            <a:endParaRPr lang="en-CA" b="1" dirty="0"/>
          </a:p>
        </p:txBody>
      </p:sp>
      <p:sp>
        <p:nvSpPr>
          <p:cNvPr id="5" name="TextBox 4"/>
          <p:cNvSpPr txBox="1"/>
          <p:nvPr/>
        </p:nvSpPr>
        <p:spPr>
          <a:xfrm>
            <a:off x="6000760" y="1428736"/>
            <a:ext cx="264320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/>
              <a:t>Humility and unity. Values others and rejoices in their blessings and successes</a:t>
            </a:r>
            <a:endParaRPr lang="en-CA" dirty="0"/>
          </a:p>
        </p:txBody>
      </p:sp>
      <p:sp>
        <p:nvSpPr>
          <p:cNvPr id="6" name="TextBox 5"/>
          <p:cNvSpPr txBox="1"/>
          <p:nvPr/>
        </p:nvSpPr>
        <p:spPr>
          <a:xfrm>
            <a:off x="642910" y="2857496"/>
            <a:ext cx="264320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/>
              <a:t>Judgemental, Uses accusation &amp; exposure. Makes oneself look good by making others look bad</a:t>
            </a:r>
            <a:endParaRPr lang="en-CA" dirty="0"/>
          </a:p>
        </p:txBody>
      </p:sp>
      <p:sp>
        <p:nvSpPr>
          <p:cNvPr id="7" name="TextBox 6"/>
          <p:cNvSpPr txBox="1"/>
          <p:nvPr/>
        </p:nvSpPr>
        <p:spPr>
          <a:xfrm>
            <a:off x="3286116" y="3214686"/>
            <a:ext cx="27146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b="1" dirty="0" smtClean="0"/>
              <a:t>Handling Others Faults</a:t>
            </a:r>
            <a:endParaRPr lang="en-CA" b="1" dirty="0"/>
          </a:p>
        </p:txBody>
      </p:sp>
      <p:sp>
        <p:nvSpPr>
          <p:cNvPr id="8" name="TextBox 7"/>
          <p:cNvSpPr txBox="1"/>
          <p:nvPr/>
        </p:nvSpPr>
        <p:spPr>
          <a:xfrm>
            <a:off x="6000760" y="2786058"/>
            <a:ext cx="264320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/>
              <a:t>Love covers sin. Works for restoration of the wayward. Ministers with love &amp; gentleness</a:t>
            </a:r>
            <a:endParaRPr lang="en-CA" dirty="0"/>
          </a:p>
        </p:txBody>
      </p:sp>
      <p:sp>
        <p:nvSpPr>
          <p:cNvPr id="9" name="TextBox 8"/>
          <p:cNvSpPr txBox="1"/>
          <p:nvPr/>
        </p:nvSpPr>
        <p:spPr>
          <a:xfrm>
            <a:off x="571472" y="4214818"/>
            <a:ext cx="271464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/>
              <a:t>Sees authority figures as controlling. Distrustful, resentful &amp; un-submissive </a:t>
            </a:r>
            <a:endParaRPr lang="en-CA" dirty="0"/>
          </a:p>
        </p:txBody>
      </p:sp>
      <p:sp>
        <p:nvSpPr>
          <p:cNvPr id="10" name="TextBox 9"/>
          <p:cNvSpPr txBox="1"/>
          <p:nvPr/>
        </p:nvSpPr>
        <p:spPr>
          <a:xfrm>
            <a:off x="6000760" y="4214818"/>
            <a:ext cx="271464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/>
              <a:t>Respectful, submissive and honouring. Sees them as ministers for good</a:t>
            </a:r>
            <a:endParaRPr lang="en-CA" dirty="0"/>
          </a:p>
        </p:txBody>
      </p:sp>
      <p:sp>
        <p:nvSpPr>
          <p:cNvPr id="11" name="TextBox 10"/>
          <p:cNvSpPr txBox="1"/>
          <p:nvPr/>
        </p:nvSpPr>
        <p:spPr>
          <a:xfrm>
            <a:off x="3286116" y="4714884"/>
            <a:ext cx="26432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b="1" dirty="0" smtClean="0"/>
              <a:t>View of Authority Figures</a:t>
            </a:r>
            <a:endParaRPr lang="en-CA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611559" y="620688"/>
          <a:ext cx="8064897" cy="5886416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2688299"/>
                <a:gridCol w="2688299"/>
                <a:gridCol w="2688299"/>
              </a:tblGrid>
              <a:tr h="693077">
                <a:tc>
                  <a:txBody>
                    <a:bodyPr/>
                    <a:lstStyle/>
                    <a:p>
                      <a:r>
                        <a:rPr lang="en-CA" dirty="0" smtClean="0"/>
                        <a:t>The heart of the Orphan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The Heart of the Son/Daughter</a:t>
                      </a:r>
                      <a:endParaRPr lang="en-CA" dirty="0"/>
                    </a:p>
                  </a:txBody>
                  <a:tcPr/>
                </a:tc>
              </a:tr>
              <a:tr h="1400855"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</a:tr>
              <a:tr h="1506468"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</a:tr>
              <a:tr h="693077"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</a:tr>
              <a:tr h="1592939"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642910" y="1357298"/>
            <a:ext cx="264320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/>
              <a:t>Resents correction, instruction and admonition. Reacts defensively</a:t>
            </a:r>
            <a:endParaRPr lang="en-CA" dirty="0"/>
          </a:p>
        </p:txBody>
      </p:sp>
      <p:sp>
        <p:nvSpPr>
          <p:cNvPr id="4" name="TextBox 3"/>
          <p:cNvSpPr txBox="1"/>
          <p:nvPr/>
        </p:nvSpPr>
        <p:spPr>
          <a:xfrm>
            <a:off x="6000760" y="1285860"/>
            <a:ext cx="271464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/>
              <a:t>Receives correction as a blessing, Recognizes that when faults are exposed they can be dealt with</a:t>
            </a:r>
            <a:endParaRPr lang="en-CA" dirty="0"/>
          </a:p>
        </p:txBody>
      </p:sp>
      <p:sp>
        <p:nvSpPr>
          <p:cNvPr id="5" name="TextBox 4"/>
          <p:cNvSpPr txBox="1"/>
          <p:nvPr/>
        </p:nvSpPr>
        <p:spPr>
          <a:xfrm>
            <a:off x="3286116" y="1714488"/>
            <a:ext cx="264320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b="1" dirty="0" smtClean="0"/>
              <a:t>Attitude Towards Admonition</a:t>
            </a:r>
            <a:endParaRPr lang="en-CA" b="1" dirty="0"/>
          </a:p>
        </p:txBody>
      </p:sp>
      <p:sp>
        <p:nvSpPr>
          <p:cNvPr id="6" name="TextBox 5"/>
          <p:cNvSpPr txBox="1"/>
          <p:nvPr/>
        </p:nvSpPr>
        <p:spPr>
          <a:xfrm>
            <a:off x="611560" y="2996952"/>
            <a:ext cx="264320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/>
              <a:t>Guarded, demanding, manipulative and conditional </a:t>
            </a:r>
            <a:endParaRPr lang="en-CA" dirty="0"/>
          </a:p>
        </p:txBody>
      </p:sp>
      <p:sp>
        <p:nvSpPr>
          <p:cNvPr id="7" name="TextBox 6"/>
          <p:cNvSpPr txBox="1"/>
          <p:nvPr/>
        </p:nvSpPr>
        <p:spPr>
          <a:xfrm>
            <a:off x="6000760" y="2786058"/>
            <a:ext cx="264320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/>
              <a:t>Gives generously. Seeks to bless and affirm others without expecting anything in return</a:t>
            </a:r>
            <a:endParaRPr lang="en-CA" dirty="0"/>
          </a:p>
        </p:txBody>
      </p:sp>
      <p:sp>
        <p:nvSpPr>
          <p:cNvPr id="8" name="TextBox 7"/>
          <p:cNvSpPr txBox="1"/>
          <p:nvPr/>
        </p:nvSpPr>
        <p:spPr>
          <a:xfrm>
            <a:off x="3286116" y="3143248"/>
            <a:ext cx="27146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b="1" dirty="0" smtClean="0"/>
              <a:t>Expression of Love &amp; Affirmation</a:t>
            </a:r>
            <a:endParaRPr lang="en-CA" b="1" dirty="0"/>
          </a:p>
        </p:txBody>
      </p:sp>
      <p:sp>
        <p:nvSpPr>
          <p:cNvPr id="9" name="TextBox 8"/>
          <p:cNvSpPr txBox="1"/>
          <p:nvPr/>
        </p:nvSpPr>
        <p:spPr>
          <a:xfrm>
            <a:off x="611560" y="4221088"/>
            <a:ext cx="27146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/>
              <a:t>Closed, bound, rigid, hidden</a:t>
            </a:r>
            <a:endParaRPr lang="en-CA" dirty="0"/>
          </a:p>
        </p:txBody>
      </p:sp>
      <p:sp>
        <p:nvSpPr>
          <p:cNvPr id="10" name="TextBox 9"/>
          <p:cNvSpPr txBox="1"/>
          <p:nvPr/>
        </p:nvSpPr>
        <p:spPr>
          <a:xfrm>
            <a:off x="3275856" y="4221088"/>
            <a:ext cx="264320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b="1" dirty="0" smtClean="0"/>
              <a:t>Self-Impression That We Give Off</a:t>
            </a:r>
            <a:endParaRPr lang="en-CA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6012160" y="4221088"/>
            <a:ext cx="264320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/>
              <a:t>Free, liberated, open, transparent</a:t>
            </a:r>
            <a:endParaRPr lang="en-CA" dirty="0"/>
          </a:p>
        </p:txBody>
      </p:sp>
      <p:sp>
        <p:nvSpPr>
          <p:cNvPr id="12" name="TextBox 11"/>
          <p:cNvSpPr txBox="1"/>
          <p:nvPr/>
        </p:nvSpPr>
        <p:spPr>
          <a:xfrm>
            <a:off x="611560" y="5085184"/>
            <a:ext cx="271521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/>
              <a:t>Selfishly ambitious. Strives for position,  importance and recognition </a:t>
            </a:r>
            <a:endParaRPr lang="en-CA" dirty="0"/>
          </a:p>
        </p:txBody>
      </p:sp>
      <p:sp>
        <p:nvSpPr>
          <p:cNvPr id="13" name="TextBox 12"/>
          <p:cNvSpPr txBox="1"/>
          <p:nvPr/>
        </p:nvSpPr>
        <p:spPr>
          <a:xfrm>
            <a:off x="6012160" y="5013176"/>
            <a:ext cx="264320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/>
              <a:t>To walk daily in God’s unconditional love &amp; give it away freely to others</a:t>
            </a:r>
            <a:endParaRPr lang="en-CA" dirty="0"/>
          </a:p>
        </p:txBody>
      </p:sp>
      <p:sp>
        <p:nvSpPr>
          <p:cNvPr id="14" name="TextBox 13"/>
          <p:cNvSpPr txBox="1"/>
          <p:nvPr/>
        </p:nvSpPr>
        <p:spPr>
          <a:xfrm>
            <a:off x="3357554" y="5286388"/>
            <a:ext cx="25717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b="1" dirty="0" smtClean="0"/>
              <a:t> Foundational Motives</a:t>
            </a:r>
            <a:endParaRPr lang="en-CA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611559" y="620688"/>
          <a:ext cx="8064897" cy="4316039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2688299"/>
                <a:gridCol w="2688299"/>
                <a:gridCol w="2688299"/>
              </a:tblGrid>
              <a:tr h="693077">
                <a:tc>
                  <a:txBody>
                    <a:bodyPr/>
                    <a:lstStyle/>
                    <a:p>
                      <a:r>
                        <a:rPr lang="en-CA" dirty="0" smtClean="0"/>
                        <a:t>The heart of the Orphan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The Heart of the Son/Daughter</a:t>
                      </a:r>
                      <a:endParaRPr lang="en-CA" dirty="0"/>
                    </a:p>
                  </a:txBody>
                  <a:tcPr/>
                </a:tc>
              </a:tr>
              <a:tr h="1543731"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</a:tr>
              <a:tr h="693077"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</a:tr>
              <a:tr h="693077"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</a:tr>
              <a:tr h="693077"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642910" y="1357298"/>
            <a:ext cx="264320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/>
              <a:t>“Must” fight &amp; work hard for  everything. Spirit of poverty; “there’s never enough”, Can’t give freely.</a:t>
            </a:r>
            <a:endParaRPr lang="en-CA" dirty="0"/>
          </a:p>
        </p:txBody>
      </p:sp>
      <p:sp>
        <p:nvSpPr>
          <p:cNvPr id="4" name="TextBox 3"/>
          <p:cNvSpPr txBox="1"/>
          <p:nvPr/>
        </p:nvSpPr>
        <p:spPr>
          <a:xfrm>
            <a:off x="6000760" y="1357298"/>
            <a:ext cx="27146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/>
              <a:t>Knows God as a generous provider, Grateful lifestyle</a:t>
            </a:r>
            <a:endParaRPr lang="en-CA" dirty="0"/>
          </a:p>
        </p:txBody>
      </p:sp>
      <p:sp>
        <p:nvSpPr>
          <p:cNvPr id="5" name="TextBox 4"/>
          <p:cNvSpPr txBox="1"/>
          <p:nvPr/>
        </p:nvSpPr>
        <p:spPr>
          <a:xfrm>
            <a:off x="3428992" y="1714488"/>
            <a:ext cx="24288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b="1" dirty="0" smtClean="0"/>
              <a:t>Trust For Provision</a:t>
            </a:r>
            <a:endParaRPr lang="en-CA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565</TotalTime>
  <Words>521</Words>
  <Application>Microsoft Office PowerPoint</Application>
  <PresentationFormat>On-screen Show (4:3)</PresentationFormat>
  <Paragraphs>62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Slide 1</vt:lpstr>
      <vt:lpstr>Slide 2</vt:lpstr>
      <vt:lpstr>Slide 3</vt:lpstr>
      <vt:lpstr>Slide 4</vt:lpstr>
      <vt:lpstr>Slide 5</vt:lpstr>
    </vt:vector>
  </TitlesOfParts>
  <Company>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Owner</dc:creator>
  <cp:lastModifiedBy>Owner</cp:lastModifiedBy>
  <cp:revision>53</cp:revision>
  <dcterms:created xsi:type="dcterms:W3CDTF">2016-12-09T02:09:21Z</dcterms:created>
  <dcterms:modified xsi:type="dcterms:W3CDTF">2017-05-28T14:09:16Z</dcterms:modified>
</cp:coreProperties>
</file>