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011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33F0-A3ED-466B-96E5-7E0D11989855}" type="datetimeFigureOut">
              <a:rPr lang="en-CA" smtClean="0"/>
              <a:pPr/>
              <a:t>28/05/2017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8ABC-2486-4A6C-A39D-471E56B8B0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33F0-A3ED-466B-96E5-7E0D11989855}" type="datetimeFigureOut">
              <a:rPr lang="en-CA" smtClean="0"/>
              <a:pPr/>
              <a:t>28/05/2017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8ABC-2486-4A6C-A39D-471E56B8B0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33F0-A3ED-466B-96E5-7E0D11989855}" type="datetimeFigureOut">
              <a:rPr lang="en-CA" smtClean="0"/>
              <a:pPr/>
              <a:t>28/05/2017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8ABC-2486-4A6C-A39D-471E56B8B0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33F0-A3ED-466B-96E5-7E0D11989855}" type="datetimeFigureOut">
              <a:rPr lang="en-CA" smtClean="0"/>
              <a:pPr/>
              <a:t>28/05/2017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8ABC-2486-4A6C-A39D-471E56B8B0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33F0-A3ED-466B-96E5-7E0D11989855}" type="datetimeFigureOut">
              <a:rPr lang="en-CA" smtClean="0"/>
              <a:pPr/>
              <a:t>28/05/2017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8ABC-2486-4A6C-A39D-471E56B8B0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33F0-A3ED-466B-96E5-7E0D11989855}" type="datetimeFigureOut">
              <a:rPr lang="en-CA" smtClean="0"/>
              <a:pPr/>
              <a:t>28/05/2017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8ABC-2486-4A6C-A39D-471E56B8B0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33F0-A3ED-466B-96E5-7E0D11989855}" type="datetimeFigureOut">
              <a:rPr lang="en-CA" smtClean="0"/>
              <a:pPr/>
              <a:t>28/05/2017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8ABC-2486-4A6C-A39D-471E56B8B0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33F0-A3ED-466B-96E5-7E0D11989855}" type="datetimeFigureOut">
              <a:rPr lang="en-CA" smtClean="0"/>
              <a:pPr/>
              <a:t>28/05/2017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8ABC-2486-4A6C-A39D-471E56B8B0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33F0-A3ED-466B-96E5-7E0D11989855}" type="datetimeFigureOut">
              <a:rPr lang="en-CA" smtClean="0"/>
              <a:pPr/>
              <a:t>28/05/2017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8ABC-2486-4A6C-A39D-471E56B8B0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33F0-A3ED-466B-96E5-7E0D11989855}" type="datetimeFigureOut">
              <a:rPr lang="en-CA" smtClean="0"/>
              <a:pPr/>
              <a:t>28/05/2017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8ABC-2486-4A6C-A39D-471E56B8B0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33F0-A3ED-466B-96E5-7E0D11989855}" type="datetimeFigureOut">
              <a:rPr lang="en-CA" smtClean="0"/>
              <a:pPr/>
              <a:t>28/05/2017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8ABC-2486-4A6C-A39D-471E56B8B0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233F0-A3ED-466B-96E5-7E0D11989855}" type="datetimeFigureOut">
              <a:rPr lang="en-CA" smtClean="0"/>
              <a:pPr/>
              <a:t>28/05/2017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D8ABC-2486-4A6C-A39D-471E56B8B0D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42910" y="500042"/>
          <a:ext cx="8064897" cy="57128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88299"/>
                <a:gridCol w="2688299"/>
                <a:gridCol w="2688299"/>
              </a:tblGrid>
              <a:tr h="591819">
                <a:tc>
                  <a:txBody>
                    <a:bodyPr/>
                    <a:lstStyle/>
                    <a:p>
                      <a:r>
                        <a:rPr lang="en-CA" dirty="0" smtClean="0"/>
                        <a:t>The Heart</a:t>
                      </a:r>
                      <a:r>
                        <a:rPr lang="en-CA" baseline="0" dirty="0" smtClean="0"/>
                        <a:t> of the </a:t>
                      </a:r>
                      <a:r>
                        <a:rPr lang="en-CA" dirty="0" smtClean="0"/>
                        <a:t>Orphan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The Heart of the Son/Daughter</a:t>
                      </a:r>
                      <a:endParaRPr lang="en-CA" dirty="0"/>
                    </a:p>
                  </a:txBody>
                  <a:tcPr/>
                </a:tc>
              </a:tr>
              <a:tr h="59181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 smtClean="0"/>
                    </a:p>
                  </a:txBody>
                  <a:tcPr/>
                </a:tc>
              </a:tr>
              <a:tr h="845456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 smtClean="0"/>
                    </a:p>
                  </a:txBody>
                  <a:tcPr/>
                </a:tc>
              </a:tr>
              <a:tr h="845456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b="1" dirty="0"/>
                    </a:p>
                  </a:txBody>
                  <a:tcPr/>
                </a:tc>
              </a:tr>
              <a:tr h="59181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845456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 smtClean="0"/>
                    </a:p>
                  </a:txBody>
                  <a:tcPr/>
                </a:tc>
              </a:tr>
              <a:tr h="135273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28992" y="121442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Concept of God</a:t>
            </a:r>
            <a:endParaRPr lang="en-C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14298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Sees God as boss, master, cop, judge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000760" y="114298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Sees God as a loving &amp; caring Father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192880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Personal Dependency</a:t>
            </a:r>
            <a:endParaRPr lang="en-CA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1700808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Interdependent  Acknowledges need of God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278605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Theological Foundation</a:t>
            </a:r>
            <a:endParaRPr lang="en-CA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57620" y="32861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2571744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Lives as slave to the law, judgemental, critical, legalistic, narrow outlook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3643306" y="328612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6000760" y="2571744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Lives by the law of love. Easily encourages &amp; blesses, Grace based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3643306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4286248" y="4000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357554" y="342900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Motive Behind Walk With God</a:t>
            </a:r>
            <a:endParaRPr lang="en-CA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3429001"/>
            <a:ext cx="2643206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Performance, duty, tries  to earn God’s favour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6000760" y="3429001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Love, Walking in God’s pleasure and delight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3357554" y="407194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Source of Approval &amp; Affirmation</a:t>
            </a:r>
            <a:endParaRPr lang="en-CA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2910" y="400050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Strives for praise, approval and affirmation of man</a:t>
            </a:r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>
            <a:off x="6000760" y="4000504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Blessed, accepted and affirmed in God’s Love &amp; Grace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3500430" y="521495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Motive for Service</a:t>
            </a:r>
            <a:endParaRPr lang="en-CA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429124" y="6000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642910" y="4857760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Driven by need for recognition and acceptance by God &amp; man. 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6000760" y="4857760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Flows out of abiding love &amp; intimate relationship with the loving Father,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642910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Independent/Self-reliant </a:t>
            </a:r>
          </a:p>
          <a:p>
            <a:r>
              <a:rPr lang="en-CA" dirty="0" smtClean="0"/>
              <a:t>Or Co-dependent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11559" y="620688"/>
          <a:ext cx="8064897" cy="536162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88299"/>
                <a:gridCol w="2688299"/>
                <a:gridCol w="2688299"/>
              </a:tblGrid>
              <a:tr h="693077">
                <a:tc>
                  <a:txBody>
                    <a:bodyPr/>
                    <a:lstStyle/>
                    <a:p>
                      <a:r>
                        <a:rPr lang="en-CA" dirty="0" smtClean="0"/>
                        <a:t>The Heart of the Orphan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The Heart</a:t>
                      </a:r>
                      <a:r>
                        <a:rPr lang="en-CA" baseline="0" dirty="0" smtClean="0"/>
                        <a:t> of the Son/Daughter</a:t>
                      </a:r>
                      <a:endParaRPr lang="en-CA" dirty="0"/>
                    </a:p>
                  </a:txBody>
                  <a:tcPr/>
                </a:tc>
              </a:tr>
              <a:tr h="1186541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128873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2910" y="1285860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“Must” be holy to earn God’s favour. Shame &amp; guilt multiplied when one fails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164305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Motive for Personal Purity</a:t>
            </a:r>
            <a:endParaRPr lang="en-C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00760" y="1285860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Desires to walk in holiness. Wants nothing to hinder intimacy with God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2500306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Feels like a slave or servant, a second class citizen, unaccepted/not wanted, not at home. 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6000760" y="2500306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Feels like a son/daughter. Loved, affirmed, accepted, and valued by God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285749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Self Image/Personal Identity</a:t>
            </a:r>
            <a:endParaRPr lang="en-CA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3789040"/>
            <a:ext cx="2714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Seeks comfort in  counterfeit affections, addictions, compulsion, escapes, busyness, religious activity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429309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Source of Comfort</a:t>
            </a:r>
            <a:endParaRPr lang="en-CA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12160" y="3933056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Seeks comfort in God’s love and presence through worship and rest in Him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11559" y="620688"/>
          <a:ext cx="8064897" cy="571596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88299"/>
                <a:gridCol w="2688299"/>
                <a:gridCol w="2688299"/>
              </a:tblGrid>
              <a:tr h="693077">
                <a:tc>
                  <a:txBody>
                    <a:bodyPr/>
                    <a:lstStyle/>
                    <a:p>
                      <a:r>
                        <a:rPr lang="en-CA" dirty="0" smtClean="0"/>
                        <a:t>The heart of the Orphan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The Heart of the Son/Daughter</a:t>
                      </a:r>
                      <a:endParaRPr lang="en-CA" dirty="0"/>
                    </a:p>
                  </a:txBody>
                  <a:tcPr/>
                </a:tc>
              </a:tr>
              <a:tr h="147229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2910" y="1357298"/>
            <a:ext cx="2714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Competition, rivalry, bullying, manipulation &amp; jealousy towards others’ success. Happy when others fail.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357554" y="178592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Peer Relationships</a:t>
            </a:r>
            <a:endParaRPr lang="en-C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00760" y="1428736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Humility and unity. Values others and rejoices in their blessings and successes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2857496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Judgemental, Uses accusation &amp; exposure. Makes oneself look good by making others look bad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3286116" y="321468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Handling Others Faults</a:t>
            </a:r>
            <a:endParaRPr lang="en-CA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2786058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Love covers sin. Works for restoration of the wayward. Ministers with love &amp; gentleness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4214818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Sees authority figures as controlling. Distrustful, resentful &amp; un-submissive 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6000760" y="4214818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Respectful, submissive and honouring. Sees them as ministers for good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3286116" y="471488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View of Authority Figures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11559" y="620688"/>
          <a:ext cx="8064897" cy="58864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88299"/>
                <a:gridCol w="2688299"/>
                <a:gridCol w="2688299"/>
              </a:tblGrid>
              <a:tr h="693077">
                <a:tc>
                  <a:txBody>
                    <a:bodyPr/>
                    <a:lstStyle/>
                    <a:p>
                      <a:r>
                        <a:rPr lang="en-CA" dirty="0" smtClean="0"/>
                        <a:t>The heart of the Orphan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The Heart of the Son/Daughter</a:t>
                      </a:r>
                      <a:endParaRPr lang="en-CA" dirty="0"/>
                    </a:p>
                  </a:txBody>
                  <a:tcPr/>
                </a:tc>
              </a:tr>
              <a:tr h="1400855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15064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159293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2910" y="1357298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Resents correction, instruction and admonition. Reacts defensively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000760" y="1285860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Receives correction as a blessing, Recognizes that when faults are exposed they can be dealt with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171448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Attitude Towards Admonition</a:t>
            </a:r>
            <a:endParaRPr lang="en-CA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996952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Guarded, demanding, manipulative and conditional 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6000760" y="2786058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Gives generously. Seeks to bless and affirm others without expecting anything in return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314324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Expression of Love &amp; Affirmation</a:t>
            </a:r>
            <a:endParaRPr lang="en-CA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422108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Closed, bound, rigid, hidden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422108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Self-Impression That We Give Off</a:t>
            </a:r>
            <a:endParaRPr lang="en-CA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12160" y="422108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Free, liberated, open, transparent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5085184"/>
            <a:ext cx="2715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Selfishly ambitious. Strives for position,  importance and recognition 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5013176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To walk daily in God’s unconditional love &amp; give it away freely to others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357554" y="528638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 Foundational Motives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11559" y="620688"/>
          <a:ext cx="8064897" cy="43160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88299"/>
                <a:gridCol w="2688299"/>
                <a:gridCol w="2688299"/>
              </a:tblGrid>
              <a:tr h="693077">
                <a:tc>
                  <a:txBody>
                    <a:bodyPr/>
                    <a:lstStyle/>
                    <a:p>
                      <a:r>
                        <a:rPr lang="en-CA" dirty="0" smtClean="0"/>
                        <a:t>The heart of the Orphan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The Heart of the Son/Daughter</a:t>
                      </a:r>
                      <a:endParaRPr lang="en-CA" dirty="0"/>
                    </a:p>
                  </a:txBody>
                  <a:tcPr/>
                </a:tc>
              </a:tr>
              <a:tr h="1543731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2910" y="1357298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“Must” fight &amp; work hard for  everything. Spirit of poverty; “there’s never enough”, Can’t give freely.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000760" y="135729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Knows God as a generous provider, Grateful lifestyle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428992" y="171448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Trust For Provision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521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53</cp:revision>
  <dcterms:created xsi:type="dcterms:W3CDTF">2016-12-09T02:09:21Z</dcterms:created>
  <dcterms:modified xsi:type="dcterms:W3CDTF">2017-05-28T14:09:16Z</dcterms:modified>
</cp:coreProperties>
</file>